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40" r:id="rId2"/>
    <p:sldId id="355" r:id="rId3"/>
    <p:sldId id="356" r:id="rId4"/>
    <p:sldId id="363" r:id="rId5"/>
    <p:sldId id="361" r:id="rId6"/>
    <p:sldId id="365" r:id="rId7"/>
    <p:sldId id="360" r:id="rId8"/>
    <p:sldId id="364" r:id="rId9"/>
    <p:sldId id="366" r:id="rId10"/>
    <p:sldId id="362" r:id="rId11"/>
    <p:sldId id="359" r:id="rId12"/>
    <p:sldId id="358" r:id="rId13"/>
    <p:sldId id="367" r:id="rId14"/>
    <p:sldId id="357" r:id="rId15"/>
    <p:sldId id="368" r:id="rId16"/>
    <p:sldId id="369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921C"/>
    <a:srgbClr val="CA7402"/>
    <a:srgbClr val="070B55"/>
    <a:srgbClr val="CD0000"/>
    <a:srgbClr val="B50000"/>
    <a:srgbClr val="A20000"/>
    <a:srgbClr val="000000"/>
    <a:srgbClr val="3366FF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1" autoAdjust="0"/>
    <p:restoredTop sz="94737" autoAdjust="0"/>
  </p:normalViewPr>
  <p:slideViewPr>
    <p:cSldViewPr>
      <p:cViewPr varScale="1">
        <p:scale>
          <a:sx n="57" d="100"/>
          <a:sy n="57" d="100"/>
        </p:scale>
        <p:origin x="-1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9E8212-62DE-488A-8F60-5DC08A9AA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05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F514A-EB4D-41D4-931A-AACB0645D9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5500702"/>
            <a:ext cx="1500198" cy="114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15030-D8A4-4F34-B5B9-AFBBEFD8A2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3B8B-0B80-4017-89C6-4A457F783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itchFamily="34" charset="0"/>
              <a:buChar char="•"/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B61B6-5082-489C-B17D-BEC80AC55F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0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E9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1B934-2237-494B-B1A8-9036E42C4F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FC70F-42A4-47EE-B6BB-593F3F88F3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E9-C563-4E68-989C-178B920695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1808B-33AD-4626-860F-FF4F4CC94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E202-81E2-4D9E-8319-BE782E03EB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64D2E-58F7-4B31-99BC-4977B5A977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1A0A2-9C0A-4028-A399-56B6AEDB3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5613206-6CDA-432A-AF63-C3EDBAC297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42844" y="5857892"/>
            <a:ext cx="1075681" cy="82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276600"/>
            <a:ext cx="8839200" cy="1470025"/>
          </a:xfrm>
        </p:spPr>
        <p:txBody>
          <a:bodyPr/>
          <a:lstStyle/>
          <a:p>
            <a:pPr algn="ctr" eaLnBrk="1" hangingPunct="1"/>
            <a:r>
              <a:rPr lang="en-US" sz="7200" dirty="0" smtClean="0">
                <a:latin typeface="Jivetalk" pitchFamily="2" charset="0"/>
              </a:rPr>
              <a:t>Topic E – </a:t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err="1" smtClean="0">
                <a:latin typeface="Jivetalk" pitchFamily="2" charset="0"/>
              </a:rPr>
              <a:t>Enviro</a:t>
            </a:r>
            <a:r>
              <a:rPr lang="en-US" sz="7200" dirty="0" smtClean="0">
                <a:latin typeface="Jivetalk" pitchFamily="2" charset="0"/>
              </a:rPr>
              <a:t> Chemistry</a:t>
            </a:r>
            <a:br>
              <a:rPr lang="en-US" sz="7200" dirty="0" smtClean="0">
                <a:latin typeface="Jivetalk" pitchFamily="2" charset="0"/>
              </a:rPr>
            </a:br>
            <a:r>
              <a:rPr lang="en-US" sz="7200" dirty="0" smtClean="0">
                <a:latin typeface="Jivetalk" pitchFamily="2" charset="0"/>
              </a:rPr>
              <a:t>Part </a:t>
            </a:r>
            <a:r>
              <a:rPr lang="en-US" sz="7200" dirty="0">
                <a:latin typeface="Jivetalk" pitchFamily="2" charset="0"/>
              </a:rPr>
              <a:t>9</a:t>
            </a:r>
            <a:r>
              <a:rPr lang="en-US" sz="7200" dirty="0" smtClean="0">
                <a:latin typeface="Jivetalk" pitchFamily="2" charset="0"/>
              </a:rPr>
              <a:t> </a:t>
            </a:r>
            <a:r>
              <a:rPr lang="en-US" sz="7200" dirty="0" smtClean="0">
                <a:latin typeface="Jivetalk" pitchFamily="2" charset="0"/>
              </a:rPr>
              <a:t>– </a:t>
            </a:r>
            <a:r>
              <a:rPr lang="en-US" sz="7200" dirty="0" smtClean="0">
                <a:latin typeface="Jivetalk" pitchFamily="2" charset="0"/>
              </a:rPr>
              <a:t>Further Ozone for HL</a:t>
            </a:r>
            <a:endParaRPr lang="en-US" sz="7200" dirty="0" smtClean="0">
              <a:latin typeface="Jivetalk" pitchFamily="2" charset="0"/>
            </a:endParaRP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6479" y="5229200"/>
            <a:ext cx="6400800" cy="2347907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itchFamily="34" charset="0"/>
              </a:rPr>
              <a:t>IB Chemistry</a:t>
            </a:r>
          </a:p>
          <a:p>
            <a:pPr eaLnBrk="1" hangingPunct="1"/>
            <a:r>
              <a:rPr lang="en-US" dirty="0" smtClean="0">
                <a:latin typeface="Calibri" pitchFamily="34" charset="0"/>
              </a:rPr>
              <a:t>Topic E – </a:t>
            </a:r>
            <a:r>
              <a:rPr lang="en-US" dirty="0" err="1" smtClean="0">
                <a:latin typeface="Calibri" pitchFamily="34" charset="0"/>
              </a:rPr>
              <a:t>Enviro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 eaLnBrk="1" hangingPunct="1"/>
            <a:r>
              <a:rPr lang="en-US" dirty="0" err="1" smtClean="0">
                <a:latin typeface="Calibri" pitchFamily="34" charset="0"/>
              </a:rPr>
              <a:t>Hodder</a:t>
            </a:r>
            <a:r>
              <a:rPr lang="en-US" dirty="0" smtClean="0">
                <a:latin typeface="Calibri" pitchFamily="34" charset="0"/>
              </a:rPr>
              <a:t> Ed - Talbot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E9.2 – N</a:t>
            </a:r>
            <a:r>
              <a:rPr lang="en-US" baseline="-25000" dirty="0" smtClean="0"/>
              <a:t>2</a:t>
            </a:r>
            <a:r>
              <a:rPr lang="en-US" dirty="0" smtClean="0"/>
              <a:t>O Ozone Depletion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discussed earlier (part 04) nitrogen monoxide, NO, is formed in the stratosphere by the reaction of nitrous oxide, N</a:t>
            </a:r>
            <a:r>
              <a:rPr lang="en-US" baseline="-25000" dirty="0" smtClean="0"/>
              <a:t>2</a:t>
            </a:r>
            <a:r>
              <a:rPr lang="en-US" dirty="0" smtClean="0"/>
              <a:t>O, with an oxygen atom</a:t>
            </a:r>
          </a:p>
          <a:p>
            <a:pPr lvl="1"/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O + O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2NO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</a:p>
          <a:p>
            <a:r>
              <a:rPr lang="en-US" dirty="0" smtClean="0"/>
              <a:t>Nitrogen monoxide can deplete ozone as follows: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NO </a:t>
            </a:r>
            <a:r>
              <a:rPr lang="en-US" dirty="0"/>
              <a:t>+ 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2NO</a:t>
            </a:r>
            <a:r>
              <a:rPr lang="en-US" baseline="-25000" dirty="0" smtClean="0"/>
              <a:t>2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</a:p>
          <a:p>
            <a:pPr lvl="1"/>
            <a:r>
              <a:rPr lang="en-US" dirty="0"/>
              <a:t>NO</a:t>
            </a:r>
            <a:r>
              <a:rPr lang="en-US" baseline="-25000" dirty="0"/>
              <a:t>2 </a:t>
            </a:r>
            <a:r>
              <a:rPr lang="en-US" dirty="0"/>
              <a:t>+ O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NO +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Again, the nitrogen monoxide has been regenerated and can continue depleting more ozone molecules.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216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E9.3 – Polar Ozone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E.9.3 Outline the reasons for greater ozone depletion in polar regions. (2) </a:t>
            </a:r>
            <a:endParaRPr lang="en-US" dirty="0" smtClean="0"/>
          </a:p>
          <a:p>
            <a:pPr lvl="1"/>
            <a:r>
              <a:rPr lang="en-US" i="1" dirty="0" smtClean="0"/>
              <a:t>Consider </a:t>
            </a:r>
            <a:r>
              <a:rPr lang="en-US" i="1" dirty="0"/>
              <a:t>the seasonal variation in temperature in the upper atmosphere. Refer to surface catalysis on ice particles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Most CFC’s are released in the tropical and temperate regions, where most of the Earth’s population live</a:t>
            </a:r>
          </a:p>
          <a:p>
            <a:r>
              <a:rPr lang="en-US" dirty="0" smtClean="0"/>
              <a:t>However, ozone layer damage has been confined to the polar regions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860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E9.3 – Polar Vortex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10600" cy="4495800"/>
          </a:xfrm>
        </p:spPr>
        <p:txBody>
          <a:bodyPr/>
          <a:lstStyle/>
          <a:p>
            <a:r>
              <a:rPr lang="en-US" dirty="0" smtClean="0"/>
              <a:t>Long-term studies of [O</a:t>
            </a:r>
            <a:r>
              <a:rPr lang="en-US" baseline="-25000" dirty="0" smtClean="0"/>
              <a:t>3</a:t>
            </a:r>
            <a:r>
              <a:rPr lang="en-US" dirty="0" smtClean="0"/>
              <a:t>] suggest that depletion is fastest in the spring months </a:t>
            </a:r>
          </a:p>
          <a:p>
            <a:pPr lvl="1"/>
            <a:r>
              <a:rPr lang="en-US" dirty="0" smtClean="0"/>
              <a:t>September-October in the Antarctic</a:t>
            </a:r>
          </a:p>
          <a:p>
            <a:pPr lvl="1"/>
            <a:r>
              <a:rPr lang="en-US" dirty="0" smtClean="0"/>
              <a:t>March-April in the Arctic</a:t>
            </a:r>
          </a:p>
          <a:p>
            <a:r>
              <a:rPr lang="en-US" dirty="0" smtClean="0"/>
              <a:t>The polar regions are naturally colder than the tropics, and in addition, air currents in the stratosphere tend to isolate a region of air above the poles so it does not mix with the tropical air during the polar winter. </a:t>
            </a:r>
          </a:p>
          <a:p>
            <a:pPr lvl="1"/>
            <a:r>
              <a:rPr lang="en-US" dirty="0" smtClean="0"/>
              <a:t>This results in very low temperatures in the polar stratosphere, -80</a:t>
            </a:r>
            <a:r>
              <a:rPr lang="en-US" baseline="30000" dirty="0" smtClean="0"/>
              <a:t>o</a:t>
            </a:r>
            <a:r>
              <a:rPr lang="en-US" dirty="0" smtClean="0"/>
              <a:t>C. This is termed the </a:t>
            </a:r>
            <a:r>
              <a:rPr lang="en-US" b="1" dirty="0" smtClean="0"/>
              <a:t>polar vortex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83352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E9.3 – Polar Vortex</a:t>
            </a:r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628800"/>
            <a:ext cx="5228803" cy="5010025"/>
          </a:xfrm>
        </p:spPr>
      </p:pic>
    </p:spTree>
    <p:extLst>
      <p:ext uri="{BB962C8B-B14F-4D97-AF65-F5344CB8AC3E}">
        <p14:creationId xmlns:p14="http://schemas.microsoft.com/office/powerpoint/2010/main" val="3776185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E9.3 – Polar Stratospheric Clouds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839200" cy="4495800"/>
          </a:xfrm>
        </p:spPr>
        <p:txBody>
          <a:bodyPr/>
          <a:lstStyle/>
          <a:p>
            <a:r>
              <a:rPr lang="en-US" dirty="0" smtClean="0"/>
              <a:t>These low temps result in high-altitude </a:t>
            </a:r>
            <a:r>
              <a:rPr lang="en-US" b="1" dirty="0" smtClean="0"/>
              <a:t>polar stratospheric clouds</a:t>
            </a:r>
            <a:r>
              <a:rPr lang="en-US" dirty="0" smtClean="0"/>
              <a:t> (PSC’s)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and HNO</a:t>
            </a:r>
            <a:r>
              <a:rPr lang="en-US" baseline="-25000" dirty="0" smtClean="0"/>
              <a:t>3</a:t>
            </a:r>
            <a:r>
              <a:rPr lang="en-US" dirty="0" smtClean="0"/>
              <a:t> condense on pre-existing </a:t>
            </a:r>
            <a:r>
              <a:rPr lang="en-US" dirty="0" err="1" smtClean="0"/>
              <a:t>microparticles</a:t>
            </a:r>
            <a:r>
              <a:rPr lang="en-US" dirty="0" smtClean="0"/>
              <a:t> on sulfur (S) containing compounds. (at low T’s form ice crystals)</a:t>
            </a:r>
          </a:p>
          <a:p>
            <a:pPr lvl="1"/>
            <a:r>
              <a:rPr lang="en-US" dirty="0" smtClean="0"/>
              <a:t>The existence of these clouds (PSC’s) along with the isolation of gas at the poles, a shift in the chlorine containing compounds occurs:</a:t>
            </a:r>
          </a:p>
          <a:p>
            <a:pPr lvl="2"/>
            <a:r>
              <a:rPr lang="en-US" dirty="0" smtClean="0"/>
              <a:t>Instead of </a:t>
            </a:r>
            <a:r>
              <a:rPr lang="en-US" dirty="0" err="1" smtClean="0"/>
              <a:t>HCl</a:t>
            </a:r>
            <a:r>
              <a:rPr lang="en-US" dirty="0" smtClean="0"/>
              <a:t> and ClONO</a:t>
            </a:r>
            <a:r>
              <a:rPr lang="en-US" baseline="-25000" dirty="0" smtClean="0"/>
              <a:t>2</a:t>
            </a:r>
            <a:r>
              <a:rPr lang="en-US" dirty="0" smtClean="0"/>
              <a:t>, species such as Cl</a:t>
            </a:r>
            <a:r>
              <a:rPr lang="en-US" baseline="-25000" dirty="0" smtClean="0"/>
              <a:t>2</a:t>
            </a:r>
            <a:r>
              <a:rPr lang="en-US" dirty="0" smtClean="0"/>
              <a:t> appear</a:t>
            </a:r>
            <a:endParaRPr lang="en-US" dirty="0"/>
          </a:p>
          <a:p>
            <a:pPr lvl="2"/>
            <a:r>
              <a:rPr lang="en-US" dirty="0" smtClean="0"/>
              <a:t>This occurs </a:t>
            </a:r>
            <a:r>
              <a:rPr lang="en-US" dirty="0" err="1" smtClean="0"/>
              <a:t>bc</a:t>
            </a:r>
            <a:r>
              <a:rPr lang="en-US" dirty="0" smtClean="0"/>
              <a:t> the cloud particles offer a catalytic surface which speeds up gas phase reactions and through the winter the PSC reactions build up Cl</a:t>
            </a:r>
            <a:r>
              <a:rPr lang="en-US" baseline="-25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245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en-US" dirty="0" smtClean="0"/>
              <a:t>E9.3 – Winter/Spring at Polar Latitudes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Remember, ozone depletion is caused by UV radiation. </a:t>
            </a:r>
          </a:p>
          <a:p>
            <a:r>
              <a:rPr lang="en-US" dirty="0" smtClean="0"/>
              <a:t>In the winter, the extreme polar latitudes receive almost not sunlight so limited depletion</a:t>
            </a:r>
          </a:p>
          <a:p>
            <a:r>
              <a:rPr lang="en-US" dirty="0" smtClean="0"/>
              <a:t>In the spring, the Sun reappears and photolysis the </a:t>
            </a:r>
            <a:r>
              <a:rPr lang="en-US" b="1" dirty="0" smtClean="0">
                <a:solidFill>
                  <a:srgbClr val="C00000"/>
                </a:solidFill>
              </a:rPr>
              <a:t>Cl</a:t>
            </a:r>
            <a:r>
              <a:rPr lang="en-US" b="1" baseline="-25000" dirty="0" smtClean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(g) </a:t>
            </a:r>
            <a:r>
              <a:rPr lang="en-US" dirty="0" smtClean="0"/>
              <a:t>(favored chlorine containing compound) that have built up through the winter to form </a:t>
            </a:r>
            <a:r>
              <a:rPr lang="en-US" dirty="0" err="1" smtClean="0"/>
              <a:t>Cl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, which enter the ozone depletion cycle and cause a </a:t>
            </a:r>
            <a:r>
              <a:rPr lang="en-US" b="1" dirty="0" smtClean="0"/>
              <a:t>sudden rapid depletion of ozone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1382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E9.3 – Summer at Polar Latitudes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summer, the temperatures rise and the polar vortex is no longer in effect and the PSC’s disperse </a:t>
            </a:r>
          </a:p>
          <a:p>
            <a:r>
              <a:rPr lang="en-US" dirty="0" smtClean="0"/>
              <a:t>The balance in chlorine compounds shifts back to more stable (unreactive) compounds. </a:t>
            </a:r>
          </a:p>
          <a:p>
            <a:r>
              <a:rPr lang="en-US" dirty="0" smtClean="0"/>
              <a:t>The ozone depletion stops and the hole has a chance to rebuild itself through photochemical reactions</a:t>
            </a:r>
          </a:p>
          <a:p>
            <a:pPr lvl="1"/>
            <a:r>
              <a:rPr lang="en-US" dirty="0" smtClean="0"/>
              <a:t>The hole also is rebuilt by finally mixing with ozone-rich air from higher latitudes through the summer. </a:t>
            </a:r>
          </a:p>
          <a:p>
            <a:pPr lvl="1"/>
            <a:r>
              <a:rPr lang="en-US" dirty="0" smtClean="0"/>
              <a:t>Compounds favored are </a:t>
            </a:r>
            <a:r>
              <a:rPr lang="en-US" b="1" dirty="0" err="1" smtClean="0">
                <a:solidFill>
                  <a:srgbClr val="C00000"/>
                </a:solidFill>
              </a:rPr>
              <a:t>HCl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C00000"/>
                </a:solidFill>
              </a:rPr>
              <a:t>ClONO</a:t>
            </a:r>
            <a:r>
              <a:rPr lang="en-US" b="1" baseline="-25000" dirty="0" smtClean="0">
                <a:solidFill>
                  <a:srgbClr val="C00000"/>
                </a:solidFill>
              </a:rPr>
              <a:t>2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373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838200"/>
          </a:xfrm>
        </p:spPr>
        <p:txBody>
          <a:bodyPr/>
          <a:lstStyle/>
          <a:p>
            <a:r>
              <a:rPr lang="en-US" b="1" dirty="0"/>
              <a:t>E9 Ozone depletion - 1 hour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610600" cy="4495800"/>
          </a:xfrm>
        </p:spPr>
        <p:txBody>
          <a:bodyPr/>
          <a:lstStyle/>
          <a:p>
            <a:r>
              <a:rPr lang="en-US" dirty="0" smtClean="0"/>
              <a:t>E.9.1 </a:t>
            </a:r>
            <a:r>
              <a:rPr lang="en-US" dirty="0"/>
              <a:t>Explain the dependence of O2 and O3 dissociation on the wavelength of light. (3) </a:t>
            </a:r>
            <a:endParaRPr lang="en-US" dirty="0" smtClean="0"/>
          </a:p>
          <a:p>
            <a:r>
              <a:rPr lang="en-US" dirty="0" smtClean="0"/>
              <a:t>E.9.2 Describe the mechanism in the catalysis of O3 depletion by CFCs and </a:t>
            </a:r>
            <a:r>
              <a:rPr lang="en-US" dirty="0" err="1" smtClean="0"/>
              <a:t>NOx</a:t>
            </a:r>
            <a:r>
              <a:rPr lang="en-US" dirty="0" smtClean="0"/>
              <a:t>. (2) </a:t>
            </a:r>
          </a:p>
          <a:p>
            <a:r>
              <a:rPr lang="en-US" dirty="0" smtClean="0"/>
              <a:t>E.9.3 </a:t>
            </a:r>
            <a:r>
              <a:rPr lang="en-US" dirty="0"/>
              <a:t>Outline the reasons for greater ozone depletion in polar regions. (2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8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E9.1 – Wavelength and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10600" cy="4495800"/>
          </a:xfrm>
        </p:spPr>
        <p:txBody>
          <a:bodyPr/>
          <a:lstStyle/>
          <a:p>
            <a:r>
              <a:rPr lang="en-US" dirty="0"/>
              <a:t>E.9.1 Explain the dependence of O</a:t>
            </a:r>
            <a:r>
              <a:rPr lang="en-US" baseline="-25000" dirty="0"/>
              <a:t>2</a:t>
            </a:r>
            <a:r>
              <a:rPr lang="en-US" dirty="0"/>
              <a:t> and O</a:t>
            </a:r>
            <a:r>
              <a:rPr lang="en-US" baseline="-25000" dirty="0"/>
              <a:t>3</a:t>
            </a:r>
            <a:r>
              <a:rPr lang="en-US" dirty="0"/>
              <a:t> dissociation on the wavelength of light. (3) </a:t>
            </a:r>
            <a:endParaRPr lang="en-US" dirty="0" smtClean="0"/>
          </a:p>
          <a:p>
            <a:pPr lvl="1"/>
            <a:r>
              <a:rPr lang="el-GR" i="1" dirty="0" smtClean="0"/>
              <a:t>λ</a:t>
            </a:r>
            <a:r>
              <a:rPr lang="en-US" i="1" dirty="0" smtClean="0"/>
              <a:t> </a:t>
            </a:r>
            <a:r>
              <a:rPr lang="en-US" i="1" dirty="0"/>
              <a:t>= 242 nm </a:t>
            </a:r>
            <a:r>
              <a:rPr lang="en-US" i="1" dirty="0" smtClean="0"/>
              <a:t>   O</a:t>
            </a:r>
            <a:r>
              <a:rPr lang="en-US" i="1" baseline="-25000" dirty="0" smtClean="0"/>
              <a:t>2</a:t>
            </a:r>
            <a:r>
              <a:rPr lang="en-US" i="1" dirty="0" smtClean="0"/>
              <a:t> 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/>
              <a:t> 2O</a:t>
            </a:r>
            <a:r>
              <a:rPr lang="en-US" i="1" dirty="0" smtClean="0">
                <a:latin typeface="Cambria"/>
              </a:rPr>
              <a:t>•</a:t>
            </a:r>
            <a:endParaRPr lang="en-US" i="1" dirty="0" smtClean="0"/>
          </a:p>
          <a:p>
            <a:pPr lvl="1"/>
            <a:r>
              <a:rPr lang="el-GR" i="1" dirty="0" smtClean="0"/>
              <a:t>λ</a:t>
            </a:r>
            <a:r>
              <a:rPr lang="en-US" i="1" dirty="0" smtClean="0"/>
              <a:t> </a:t>
            </a:r>
            <a:r>
              <a:rPr lang="en-US" i="1" dirty="0"/>
              <a:t>= 330 nm </a:t>
            </a:r>
            <a:r>
              <a:rPr lang="en-US" i="1" dirty="0" smtClean="0"/>
              <a:t>   O</a:t>
            </a:r>
            <a:r>
              <a:rPr lang="en-US" i="1" baseline="-25000" dirty="0" smtClean="0"/>
              <a:t>3</a:t>
            </a:r>
            <a:r>
              <a:rPr lang="en-US" i="1" dirty="0" smtClean="0"/>
              <a:t> 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/>
              <a:t> O</a:t>
            </a:r>
            <a:r>
              <a:rPr lang="en-US" i="1" baseline="-25000" dirty="0"/>
              <a:t>2</a:t>
            </a:r>
            <a:r>
              <a:rPr lang="en-US" i="1" dirty="0"/>
              <a:t> + O</a:t>
            </a:r>
            <a:r>
              <a:rPr lang="en-US" i="1" dirty="0" smtClean="0">
                <a:latin typeface="Cambria"/>
              </a:rPr>
              <a:t>•</a:t>
            </a:r>
            <a:endParaRPr lang="en-US" i="1" dirty="0" smtClean="0"/>
          </a:p>
          <a:p>
            <a:pPr lvl="1"/>
            <a:r>
              <a:rPr lang="en-US" i="1" dirty="0" smtClean="0"/>
              <a:t>The </a:t>
            </a:r>
            <a:r>
              <a:rPr lang="en-US" i="1" dirty="0"/>
              <a:t>energy needed should be related to the bonding in O</a:t>
            </a:r>
            <a:r>
              <a:rPr lang="en-US" i="1" baseline="-25000" dirty="0"/>
              <a:t>2</a:t>
            </a:r>
            <a:r>
              <a:rPr lang="en-US" i="1" dirty="0"/>
              <a:t> and O</a:t>
            </a:r>
            <a:r>
              <a:rPr lang="en-US" i="1" baseline="-25000" dirty="0"/>
              <a:t>3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Specific wavelengths of UV radiation are absorbed by specific reactions in the stratosphere. </a:t>
            </a:r>
          </a:p>
          <a:p>
            <a:r>
              <a:rPr lang="en-US" dirty="0" smtClean="0"/>
              <a:t>The wavelength(</a:t>
            </a:r>
            <a:r>
              <a:rPr lang="el-GR" dirty="0" smtClean="0"/>
              <a:t>λ</a:t>
            </a:r>
            <a:r>
              <a:rPr lang="en-US" dirty="0" smtClean="0"/>
              <a:t>) and frequency(</a:t>
            </a:r>
            <a:r>
              <a:rPr lang="en-US" i="1" dirty="0" smtClean="0">
                <a:latin typeface="Cambria"/>
              </a:rPr>
              <a:t>f</a:t>
            </a:r>
            <a:r>
              <a:rPr lang="en-US" dirty="0" smtClean="0"/>
              <a:t>) are related in the wave equation formula: </a:t>
            </a:r>
          </a:p>
          <a:p>
            <a:pPr lvl="1"/>
            <a:r>
              <a:rPr lang="en-US" sz="2400" dirty="0" smtClean="0"/>
              <a:t>Speed of light in a vacuum (</a:t>
            </a:r>
            <a:r>
              <a:rPr lang="en-US" sz="2400" dirty="0" err="1" smtClean="0"/>
              <a:t>const</a:t>
            </a:r>
            <a:r>
              <a:rPr lang="en-US" sz="2400" dirty="0" smtClean="0"/>
              <a:t>) = </a:t>
            </a:r>
            <a:r>
              <a:rPr lang="en-US" sz="2400" dirty="0" err="1" smtClean="0"/>
              <a:t>freq</a:t>
            </a:r>
            <a:r>
              <a:rPr lang="en-US" sz="2400" dirty="0" smtClean="0"/>
              <a:t> (</a:t>
            </a:r>
            <a:r>
              <a:rPr lang="en-US" sz="2400" i="1" dirty="0" smtClean="0">
                <a:latin typeface="Cambria"/>
              </a:rPr>
              <a:t>f</a:t>
            </a:r>
            <a:r>
              <a:rPr lang="en-US" sz="2400" dirty="0" smtClean="0"/>
              <a:t>) x WL (</a:t>
            </a:r>
            <a:r>
              <a:rPr lang="el-GR" sz="2400" dirty="0" smtClean="0"/>
              <a:t>λ</a:t>
            </a:r>
            <a:r>
              <a:rPr lang="en-US" sz="2400" dirty="0" smtClean="0"/>
              <a:t>)</a:t>
            </a:r>
          </a:p>
          <a:p>
            <a:pPr marL="57150" lvl="1" indent="0" algn="ctr">
              <a:buClr>
                <a:schemeClr val="hlink"/>
              </a:buClr>
              <a:buSzPct val="110000"/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c = </a:t>
            </a:r>
            <a:r>
              <a:rPr lang="en-US" sz="3600" b="1" i="1" dirty="0" smtClean="0">
                <a:solidFill>
                  <a:srgbClr val="C00000"/>
                </a:solidFill>
                <a:latin typeface="Cambria"/>
              </a:rPr>
              <a:t>f</a:t>
            </a:r>
            <a:r>
              <a:rPr lang="en-US" sz="3600" b="1" dirty="0" smtClean="0">
                <a:solidFill>
                  <a:srgbClr val="C00000"/>
                </a:solidFill>
              </a:rPr>
              <a:t> x </a:t>
            </a:r>
            <a:r>
              <a:rPr lang="el-GR" sz="3600" b="1" dirty="0">
                <a:solidFill>
                  <a:srgbClr val="C00000"/>
                </a:solidFill>
              </a:rPr>
              <a:t>λ</a:t>
            </a:r>
            <a:endParaRPr lang="en-US" sz="3600" b="1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00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E9.1 – Inverse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the speed of light is constant: </a:t>
            </a:r>
          </a:p>
          <a:p>
            <a:pPr lvl="1"/>
            <a:r>
              <a:rPr lang="en-US" dirty="0" smtClean="0"/>
              <a:t>Increasing </a:t>
            </a:r>
            <a:r>
              <a:rPr lang="en-US" i="1" dirty="0" smtClean="0">
                <a:latin typeface="Cambria"/>
              </a:rPr>
              <a:t>f</a:t>
            </a:r>
            <a:r>
              <a:rPr lang="en-US" dirty="0" smtClean="0"/>
              <a:t> means a decreasing </a:t>
            </a:r>
            <a:r>
              <a:rPr lang="el-GR" dirty="0" smtClean="0"/>
              <a:t>λ</a:t>
            </a:r>
            <a:endParaRPr lang="en-US" dirty="0" smtClean="0">
              <a:latin typeface="Cambria"/>
            </a:endParaRPr>
          </a:p>
          <a:p>
            <a:pPr lvl="1"/>
            <a:r>
              <a:rPr lang="en-US" dirty="0" smtClean="0"/>
              <a:t>UV-c radiation, with </a:t>
            </a:r>
            <a:r>
              <a:rPr lang="el-GR" dirty="0" smtClean="0"/>
              <a:t>λ</a:t>
            </a:r>
            <a:r>
              <a:rPr lang="en-US" dirty="0" smtClean="0"/>
              <a:t> = (200-288)nm has higher frequency than UV-b radiation, with </a:t>
            </a:r>
            <a:r>
              <a:rPr lang="el-GR" dirty="0" smtClean="0"/>
              <a:t>λ</a:t>
            </a:r>
            <a:r>
              <a:rPr lang="en-US" dirty="0" smtClean="0">
                <a:latin typeface="Cambria"/>
              </a:rPr>
              <a:t> </a:t>
            </a:r>
            <a:r>
              <a:rPr lang="en-US" dirty="0" smtClean="0"/>
              <a:t>= (280-320)nm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121" y="4030145"/>
            <a:ext cx="7861152" cy="282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71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E9.1 – Energy to break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frequency of radiation correlates with its energy, according to the formula: </a:t>
            </a:r>
          </a:p>
          <a:p>
            <a:pPr lvl="1"/>
            <a:r>
              <a:rPr lang="en-US" dirty="0" smtClean="0"/>
              <a:t>E = </a:t>
            </a:r>
            <a:r>
              <a:rPr lang="en-US" i="1" dirty="0" smtClean="0"/>
              <a:t>h</a:t>
            </a:r>
            <a:r>
              <a:rPr lang="en-US" dirty="0" smtClean="0"/>
              <a:t> x </a:t>
            </a:r>
            <a:r>
              <a:rPr lang="en-US" i="1" dirty="0" smtClean="0"/>
              <a:t>f</a:t>
            </a:r>
            <a:r>
              <a:rPr lang="en-US" dirty="0" smtClean="0"/>
              <a:t>, where </a:t>
            </a:r>
            <a:r>
              <a:rPr lang="en-US" i="1" dirty="0" smtClean="0"/>
              <a:t>h</a:t>
            </a:r>
            <a:r>
              <a:rPr lang="en-US" dirty="0" smtClean="0"/>
              <a:t> represents Planck’s constant</a:t>
            </a:r>
          </a:p>
          <a:p>
            <a:pPr lvl="1"/>
            <a:r>
              <a:rPr lang="en-US" dirty="0" smtClean="0"/>
              <a:t>Shorter </a:t>
            </a:r>
            <a:r>
              <a:rPr lang="el-GR" dirty="0" smtClean="0"/>
              <a:t>λ</a:t>
            </a:r>
            <a:r>
              <a:rPr lang="en-US" dirty="0" smtClean="0"/>
              <a:t> = higher </a:t>
            </a:r>
            <a:r>
              <a:rPr lang="en-US" i="1" dirty="0" smtClean="0"/>
              <a:t>f</a:t>
            </a:r>
            <a:r>
              <a:rPr lang="en-US" dirty="0" smtClean="0"/>
              <a:t> electromagnetic radiation therefore has a higher energy than the longer </a:t>
            </a:r>
            <a:r>
              <a:rPr lang="el-GR" dirty="0" smtClean="0"/>
              <a:t>λ</a:t>
            </a:r>
            <a:r>
              <a:rPr lang="en-US" dirty="0" smtClean="0"/>
              <a:t>, lower </a:t>
            </a:r>
            <a:r>
              <a:rPr lang="en-US" i="1" dirty="0" smtClean="0"/>
              <a:t>f</a:t>
            </a:r>
            <a:r>
              <a:rPr lang="en-US" dirty="0" smtClean="0"/>
              <a:t> electromagnetic radiation</a:t>
            </a:r>
          </a:p>
          <a:p>
            <a:pPr lvl="1"/>
            <a:r>
              <a:rPr lang="en-US" dirty="0" smtClean="0"/>
              <a:t>As we know from Part 04, the equations for ozone production and depletion are: </a:t>
            </a:r>
          </a:p>
          <a:p>
            <a:pPr lvl="2"/>
            <a:r>
              <a:rPr lang="el-GR" dirty="0"/>
              <a:t>λ</a:t>
            </a:r>
            <a:r>
              <a:rPr lang="en-US" dirty="0"/>
              <a:t> &lt; 242nm (</a:t>
            </a:r>
            <a:r>
              <a:rPr lang="en-US" dirty="0" smtClean="0"/>
              <a:t>UV-c) </a:t>
            </a:r>
          </a:p>
          <a:p>
            <a:pPr lvl="3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(+UV 242nm) </a:t>
            </a:r>
            <a:r>
              <a:rPr lang="en-US" dirty="0">
                <a:sym typeface="Wingdings" pitchFamily="2" charset="2"/>
              </a:rPr>
              <a:t> O</a:t>
            </a:r>
            <a:r>
              <a:rPr lang="en-US" dirty="0">
                <a:latin typeface="Cambria"/>
                <a:sym typeface="Wingdings" pitchFamily="2" charset="2"/>
              </a:rPr>
              <a:t>• + </a:t>
            </a:r>
            <a:r>
              <a:rPr lang="en-US" dirty="0">
                <a:sym typeface="Wingdings" pitchFamily="2" charset="2"/>
              </a:rPr>
              <a:t>O</a:t>
            </a:r>
            <a:r>
              <a:rPr lang="en-US" dirty="0">
                <a:latin typeface="Cambria"/>
                <a:sym typeface="Wingdings" pitchFamily="2" charset="2"/>
              </a:rPr>
              <a:t>•</a:t>
            </a:r>
          </a:p>
          <a:p>
            <a:pPr lvl="2"/>
            <a:r>
              <a:rPr lang="el-GR" dirty="0"/>
              <a:t>λ</a:t>
            </a:r>
            <a:r>
              <a:rPr lang="en-US" dirty="0"/>
              <a:t> = 290-320nm </a:t>
            </a:r>
            <a:r>
              <a:rPr lang="en-US" dirty="0" smtClean="0"/>
              <a:t>(UV-b) </a:t>
            </a:r>
          </a:p>
          <a:p>
            <a:pPr lvl="3"/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(+ UV 290-320nm) </a:t>
            </a:r>
            <a:r>
              <a:rPr lang="en-US" dirty="0">
                <a:sym typeface="Wingdings" pitchFamily="2" charset="2"/>
              </a:rPr>
              <a:t> O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 + O</a:t>
            </a:r>
            <a:r>
              <a:rPr lang="en-US" dirty="0">
                <a:latin typeface="Cambria"/>
                <a:sym typeface="Wingdings" pitchFamily="2" charset="2"/>
              </a:rPr>
              <a:t>•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5157192"/>
            <a:ext cx="3491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C00000"/>
                </a:solidFill>
              </a:rPr>
              <a:t>λ </a:t>
            </a:r>
            <a:r>
              <a:rPr lang="en-US" sz="1800" dirty="0" smtClean="0">
                <a:solidFill>
                  <a:srgbClr val="C00000"/>
                </a:solidFill>
              </a:rPr>
              <a:t>is shorter and it therefore takes more energy (high </a:t>
            </a:r>
            <a:r>
              <a:rPr lang="en-US" sz="1800" i="1" dirty="0" smtClean="0">
                <a:solidFill>
                  <a:srgbClr val="C00000"/>
                </a:solidFill>
              </a:rPr>
              <a:t>f</a:t>
            </a:r>
            <a:r>
              <a:rPr lang="en-US" sz="1800" dirty="0" smtClean="0">
                <a:solidFill>
                  <a:srgbClr val="C00000"/>
                </a:solidFill>
              </a:rPr>
              <a:t>) to break the O=O than in O</a:t>
            </a:r>
            <a:r>
              <a:rPr lang="en-US" sz="1800" baseline="-25000" dirty="0" smtClean="0">
                <a:solidFill>
                  <a:srgbClr val="C00000"/>
                </a:solidFill>
              </a:rPr>
              <a:t>3</a:t>
            </a:r>
            <a:r>
              <a:rPr lang="en-US" sz="1800" dirty="0" smtClean="0">
                <a:solidFill>
                  <a:srgbClr val="C00000"/>
                </a:solidFill>
              </a:rPr>
              <a:t> where it can have resonance of a O-O bond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9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E9.1 – Resonance of Ozone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O=O   </a:t>
                </a:r>
                <a:r>
                  <a:rPr lang="el-GR" dirty="0" smtClean="0"/>
                  <a:t>Δ</a:t>
                </a:r>
                <a:r>
                  <a:rPr lang="en-US" dirty="0" err="1" smtClean="0"/>
                  <a:t>H</a:t>
                </a:r>
                <a:r>
                  <a:rPr lang="en-US" baseline="-25000" dirty="0" err="1" smtClean="0"/>
                  <a:t>f</a:t>
                </a:r>
                <a:r>
                  <a:rPr lang="en-US" dirty="0" smtClean="0"/>
                  <a:t> = 498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𝑘𝐽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𝑚𝑜𝑙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O-O</a:t>
                </a:r>
                <a:r>
                  <a:rPr lang="el-GR" dirty="0" smtClean="0"/>
                  <a:t> </a:t>
                </a:r>
                <a:r>
                  <a:rPr lang="en-US" dirty="0" smtClean="0"/>
                  <a:t>  </a:t>
                </a:r>
                <a:r>
                  <a:rPr lang="el-GR" dirty="0" smtClean="0"/>
                  <a:t>Δ</a:t>
                </a:r>
                <a:r>
                  <a:rPr lang="en-US" dirty="0" err="1"/>
                  <a:t>H</a:t>
                </a:r>
                <a:r>
                  <a:rPr lang="en-US" baseline="-25000" dirty="0" err="1"/>
                  <a:t>f</a:t>
                </a:r>
                <a:r>
                  <a:rPr lang="en-US" dirty="0"/>
                  <a:t> = </a:t>
                </a:r>
                <a:r>
                  <a:rPr lang="en-US" dirty="0" smtClean="0"/>
                  <a:t>144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/>
                          </a:rPr>
                          <m:t>𝑘𝐽</m:t>
                        </m:r>
                      </m:num>
                      <m:den>
                        <m:r>
                          <a:rPr lang="en-US" i="1" dirty="0">
                            <a:latin typeface="Cambria Math"/>
                          </a:rPr>
                          <m:t>𝑚𝑜𝑙</m:t>
                        </m:r>
                      </m:den>
                    </m:f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The O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 molecule contains resonance and the overall bonds are considered intermediate between single and double bonds so </a:t>
                </a:r>
              </a:p>
              <a:p>
                <a:pPr lvl="1"/>
                <a:r>
                  <a:rPr lang="en-US" dirty="0"/>
                  <a:t>I</a:t>
                </a:r>
                <a:r>
                  <a:rPr lang="en-US" dirty="0" smtClean="0"/>
                  <a:t>n O</a:t>
                </a:r>
                <a:r>
                  <a:rPr lang="en-US" baseline="-25000" dirty="0" smtClean="0"/>
                  <a:t>3</a:t>
                </a:r>
                <a:r>
                  <a:rPr lang="en-US" dirty="0" smtClean="0"/>
                  <a:t> for the O </a:t>
                </a:r>
                <a:r>
                  <a:rPr lang="en-US" dirty="0" err="1" smtClean="0"/>
                  <a:t>O</a:t>
                </a:r>
                <a:r>
                  <a:rPr lang="en-US" dirty="0" smtClean="0"/>
                  <a:t> bonds, </a:t>
                </a:r>
                <a:r>
                  <a:rPr lang="el-GR" dirty="0" smtClean="0"/>
                  <a:t>Δ</a:t>
                </a:r>
                <a:r>
                  <a:rPr lang="en-US" dirty="0" err="1"/>
                  <a:t>H</a:t>
                </a:r>
                <a:r>
                  <a:rPr lang="en-US" baseline="-25000" dirty="0" err="1"/>
                  <a:t>f</a:t>
                </a:r>
                <a:r>
                  <a:rPr lang="en-US" dirty="0"/>
                  <a:t> = </a:t>
                </a:r>
                <a:r>
                  <a:rPr lang="en-US" dirty="0" smtClean="0"/>
                  <a:t>445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/>
                          </a:rPr>
                          <m:t>𝑘𝐽</m:t>
                        </m:r>
                      </m:num>
                      <m:den>
                        <m:r>
                          <a:rPr lang="en-US" i="1" dirty="0">
                            <a:latin typeface="Cambria Math"/>
                          </a:rPr>
                          <m:t>𝑚𝑜𝑙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6" r="-2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5203767"/>
            <a:ext cx="7670303" cy="14270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372200" y="5203767"/>
            <a:ext cx="2448272" cy="1427033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094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86800" cy="838200"/>
          </a:xfrm>
        </p:spPr>
        <p:txBody>
          <a:bodyPr/>
          <a:lstStyle/>
          <a:p>
            <a:r>
              <a:rPr lang="en-US" dirty="0" smtClean="0"/>
              <a:t>E9.2 – Mechanism for O</a:t>
            </a:r>
            <a:r>
              <a:rPr lang="en-US" baseline="-25000" dirty="0" smtClean="0"/>
              <a:t>3</a:t>
            </a:r>
            <a:r>
              <a:rPr lang="en-US" dirty="0" smtClean="0"/>
              <a:t> depletion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E.9.2 Describe the mechanism in the catalysis of O</a:t>
            </a:r>
            <a:r>
              <a:rPr lang="en-US" baseline="-25000" dirty="0"/>
              <a:t>3</a:t>
            </a:r>
            <a:r>
              <a:rPr lang="en-US" dirty="0"/>
              <a:t> depletion by CFCs and </a:t>
            </a:r>
            <a:r>
              <a:rPr lang="en-US" dirty="0" err="1"/>
              <a:t>NOx</a:t>
            </a:r>
            <a:r>
              <a:rPr lang="en-US" dirty="0"/>
              <a:t>. (2) </a:t>
            </a:r>
            <a:r>
              <a:rPr lang="en-US" i="1" dirty="0"/>
              <a:t>For example: </a:t>
            </a:r>
            <a:endParaRPr lang="en-US" i="1" dirty="0" smtClean="0"/>
          </a:p>
          <a:p>
            <a:pPr lvl="1"/>
            <a:r>
              <a:rPr lang="en-US" i="1" dirty="0" smtClean="0"/>
              <a:t>CCl</a:t>
            </a:r>
            <a:r>
              <a:rPr lang="en-US" i="1" baseline="-25000" dirty="0" smtClean="0"/>
              <a:t>2</a:t>
            </a:r>
            <a:r>
              <a:rPr lang="en-US" i="1" dirty="0" smtClean="0"/>
              <a:t>F</a:t>
            </a:r>
            <a:r>
              <a:rPr lang="en-US" i="1" baseline="-25000" dirty="0" smtClean="0"/>
              <a:t>2</a:t>
            </a:r>
            <a:r>
              <a:rPr lang="en-US" i="1" dirty="0" smtClean="0"/>
              <a:t> 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/>
              <a:t> CClF</a:t>
            </a:r>
            <a:r>
              <a:rPr lang="en-US" i="1" baseline="-25000" dirty="0"/>
              <a:t>2</a:t>
            </a:r>
            <a:r>
              <a:rPr lang="en-US" i="1" dirty="0"/>
              <a:t> + </a:t>
            </a:r>
            <a:r>
              <a:rPr lang="en-US" i="1" dirty="0" err="1" smtClean="0"/>
              <a:t>Cl</a:t>
            </a:r>
            <a:r>
              <a:rPr lang="en-US" i="1" dirty="0" smtClean="0">
                <a:solidFill>
                  <a:srgbClr val="C00000"/>
                </a:solidFill>
                <a:latin typeface="Cambria"/>
              </a:rPr>
              <a:t>•</a:t>
            </a:r>
            <a:endParaRPr lang="en-US" i="1" dirty="0">
              <a:solidFill>
                <a:srgbClr val="C00000"/>
              </a:solidFill>
            </a:endParaRPr>
          </a:p>
          <a:p>
            <a:pPr lvl="1"/>
            <a:r>
              <a:rPr lang="en-US" i="1" dirty="0" err="1" smtClean="0"/>
              <a:t>Cl</a:t>
            </a:r>
            <a:r>
              <a:rPr lang="en-US" i="1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i="1" dirty="0"/>
              <a:t> + O</a:t>
            </a:r>
            <a:r>
              <a:rPr lang="en-US" i="1" baseline="-25000" dirty="0"/>
              <a:t>3</a:t>
            </a:r>
            <a:r>
              <a:rPr lang="en-US" i="1" dirty="0"/>
              <a:t> 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/>
              <a:t> </a:t>
            </a:r>
            <a:r>
              <a:rPr lang="en-US" i="1" dirty="0" err="1"/>
              <a:t>ClO</a:t>
            </a:r>
            <a:r>
              <a:rPr lang="en-US" i="1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i="1" dirty="0"/>
              <a:t>+ </a:t>
            </a:r>
            <a:r>
              <a:rPr lang="en-US" i="1" dirty="0" smtClean="0"/>
              <a:t>O</a:t>
            </a:r>
            <a:r>
              <a:rPr lang="en-US" i="1" baseline="-25000" dirty="0" smtClean="0"/>
              <a:t>2</a:t>
            </a:r>
            <a:endParaRPr lang="en-US" i="1" dirty="0"/>
          </a:p>
          <a:p>
            <a:pPr lvl="1"/>
            <a:r>
              <a:rPr lang="en-US" i="1" dirty="0" err="1" smtClean="0"/>
              <a:t>ClO</a:t>
            </a:r>
            <a:r>
              <a:rPr lang="en-US" i="1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i="1" dirty="0"/>
              <a:t> + O</a:t>
            </a:r>
            <a:r>
              <a:rPr lang="en-US" i="1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i="1" dirty="0"/>
              <a:t> 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/>
              <a:t> O</a:t>
            </a:r>
            <a:r>
              <a:rPr lang="en-US" i="1" baseline="-25000" dirty="0"/>
              <a:t>2</a:t>
            </a:r>
            <a:r>
              <a:rPr lang="en-US" i="1" dirty="0"/>
              <a:t> + </a:t>
            </a:r>
            <a:r>
              <a:rPr lang="en-US" i="1" dirty="0" err="1" smtClean="0"/>
              <a:t>Cl</a:t>
            </a:r>
            <a:r>
              <a:rPr lang="en-US" i="1" dirty="0" smtClean="0">
                <a:solidFill>
                  <a:srgbClr val="C00000"/>
                </a:solidFill>
                <a:latin typeface="Cambria"/>
              </a:rPr>
              <a:t>•</a:t>
            </a:r>
            <a:endParaRPr lang="en-US" i="1" dirty="0">
              <a:solidFill>
                <a:srgbClr val="C00000"/>
              </a:solidFill>
            </a:endParaRPr>
          </a:p>
          <a:p>
            <a:r>
              <a:rPr lang="en-US" i="1" dirty="0" smtClean="0"/>
              <a:t>AND </a:t>
            </a:r>
          </a:p>
          <a:p>
            <a:pPr lvl="1"/>
            <a:r>
              <a:rPr lang="en-US" i="1" dirty="0" smtClean="0"/>
              <a:t>NO </a:t>
            </a:r>
            <a:r>
              <a:rPr lang="en-US" i="1" dirty="0"/>
              <a:t>+ O</a:t>
            </a:r>
            <a:r>
              <a:rPr lang="en-US" i="1" baseline="-25000" dirty="0"/>
              <a:t>3</a:t>
            </a:r>
            <a:r>
              <a:rPr lang="en-US" i="1" dirty="0"/>
              <a:t> 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/>
              <a:t> NO</a:t>
            </a:r>
            <a:r>
              <a:rPr lang="en-US" i="1" baseline="-25000" dirty="0"/>
              <a:t>2</a:t>
            </a:r>
            <a:r>
              <a:rPr lang="en-US" i="1" dirty="0"/>
              <a:t> + </a:t>
            </a:r>
            <a:r>
              <a:rPr lang="en-US" i="1" dirty="0" smtClean="0"/>
              <a:t>O</a:t>
            </a:r>
            <a:r>
              <a:rPr lang="en-US" i="1" baseline="-25000" dirty="0" smtClean="0"/>
              <a:t>2</a:t>
            </a:r>
            <a:endParaRPr lang="en-US" i="1" dirty="0"/>
          </a:p>
          <a:p>
            <a:pPr lvl="1"/>
            <a:r>
              <a:rPr lang="en-US" i="1" dirty="0" smtClean="0"/>
              <a:t>NO</a:t>
            </a:r>
            <a:r>
              <a:rPr lang="en-US" i="1" baseline="-25000" dirty="0" smtClean="0"/>
              <a:t>2 </a:t>
            </a:r>
            <a:r>
              <a:rPr lang="en-US" i="1" dirty="0"/>
              <a:t>+ O</a:t>
            </a:r>
            <a:r>
              <a:rPr lang="en-US" i="1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i="1" dirty="0"/>
              <a:t> </a:t>
            </a:r>
            <a:r>
              <a:rPr lang="en-US" i="1" dirty="0">
                <a:sym typeface="Wingdings" pitchFamily="2" charset="2"/>
              </a:rPr>
              <a:t></a:t>
            </a:r>
            <a:r>
              <a:rPr lang="en-US" i="1" dirty="0"/>
              <a:t> NO + </a:t>
            </a:r>
            <a:r>
              <a:rPr lang="en-US" i="1" dirty="0" smtClean="0"/>
              <a:t>O</a:t>
            </a:r>
            <a:r>
              <a:rPr lang="en-US" i="1" baseline="-25000" dirty="0" smtClean="0"/>
              <a:t>2</a:t>
            </a:r>
            <a:endParaRPr lang="en-US" i="1" dirty="0"/>
          </a:p>
          <a:p>
            <a:r>
              <a:rPr lang="en-US" i="1" dirty="0" smtClean="0"/>
              <a:t>The </a:t>
            </a:r>
            <a:r>
              <a:rPr lang="en-US" i="1" dirty="0"/>
              <a:t>net effect </a:t>
            </a:r>
            <a:r>
              <a:rPr lang="en-US" i="1" dirty="0" smtClean="0"/>
              <a:t>in both is</a:t>
            </a:r>
            <a:r>
              <a:rPr lang="en-US" i="1" dirty="0"/>
              <a:t>: </a:t>
            </a:r>
            <a:endParaRPr lang="en-US" i="1" dirty="0" smtClean="0"/>
          </a:p>
          <a:p>
            <a:pPr lvl="1"/>
            <a:r>
              <a:rPr lang="en-US" b="1" i="1" dirty="0" smtClean="0"/>
              <a:t>O</a:t>
            </a:r>
            <a:r>
              <a:rPr lang="en-US" b="1" i="1" baseline="-25000" dirty="0" smtClean="0"/>
              <a:t>3</a:t>
            </a:r>
            <a:r>
              <a:rPr lang="en-US" b="1" i="1" dirty="0" smtClean="0"/>
              <a:t> </a:t>
            </a:r>
            <a:r>
              <a:rPr lang="en-US" b="1" i="1" dirty="0"/>
              <a:t>+ O</a:t>
            </a:r>
            <a:r>
              <a:rPr lang="en-US" b="1" i="1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b="1" i="1" dirty="0"/>
              <a:t> </a:t>
            </a:r>
            <a:r>
              <a:rPr lang="en-US" b="1" i="1" dirty="0">
                <a:sym typeface="Wingdings" pitchFamily="2" charset="2"/>
              </a:rPr>
              <a:t></a:t>
            </a:r>
            <a:r>
              <a:rPr lang="en-US" b="1" i="1" dirty="0"/>
              <a:t> </a:t>
            </a:r>
            <a:r>
              <a:rPr lang="en-US" b="1" i="1" dirty="0" smtClean="0"/>
              <a:t>2O</a:t>
            </a:r>
            <a:r>
              <a:rPr lang="en-US" b="1" i="1" baseline="-25000" dirty="0" smtClean="0"/>
              <a:t>2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993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E9.2 – Chlorine </a:t>
            </a:r>
            <a:r>
              <a:rPr lang="en-US" dirty="0" err="1" smtClean="0"/>
              <a:t>Photodissociation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839200" cy="4495800"/>
          </a:xfrm>
        </p:spPr>
        <p:txBody>
          <a:bodyPr/>
          <a:lstStyle/>
          <a:p>
            <a:r>
              <a:rPr lang="en-US" dirty="0" smtClean="0"/>
              <a:t>Ozone depletion by CFC’s involves the </a:t>
            </a:r>
            <a:r>
              <a:rPr lang="en-US" dirty="0" err="1" smtClean="0"/>
              <a:t>photodissociation</a:t>
            </a:r>
            <a:r>
              <a:rPr lang="en-US" dirty="0" smtClean="0"/>
              <a:t> of a CFC molecule by a photon,</a:t>
            </a:r>
          </a:p>
          <a:p>
            <a:pPr lvl="1"/>
            <a:r>
              <a:rPr lang="en-US" dirty="0">
                <a:sym typeface="Wingdings" pitchFamily="2" charset="2"/>
              </a:rPr>
              <a:t>CF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Cl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 + UV  CF</a:t>
            </a:r>
            <a:r>
              <a:rPr lang="en-US" baseline="-25000" dirty="0">
                <a:sym typeface="Wingdings" pitchFamily="2" charset="2"/>
              </a:rPr>
              <a:t>2</a:t>
            </a:r>
            <a:r>
              <a:rPr lang="en-US" dirty="0">
                <a:sym typeface="Wingdings" pitchFamily="2" charset="2"/>
              </a:rPr>
              <a:t>Cl</a:t>
            </a:r>
            <a:r>
              <a:rPr lang="en-US" dirty="0">
                <a:solidFill>
                  <a:srgbClr val="C00000"/>
                </a:solidFill>
                <a:latin typeface="Cambria"/>
                <a:sym typeface="Wingdings" pitchFamily="2" charset="2"/>
              </a:rPr>
              <a:t>•</a:t>
            </a:r>
            <a:r>
              <a:rPr lang="en-US" dirty="0">
                <a:sym typeface="Wingdings" pitchFamily="2" charset="2"/>
              </a:rPr>
              <a:t> + </a:t>
            </a:r>
            <a:r>
              <a:rPr lang="en-US" dirty="0" err="1">
                <a:sym typeface="Wingdings" pitchFamily="2" charset="2"/>
              </a:rPr>
              <a:t>Cl</a:t>
            </a:r>
            <a:r>
              <a:rPr lang="en-US" dirty="0">
                <a:solidFill>
                  <a:srgbClr val="C00000"/>
                </a:solidFill>
                <a:latin typeface="Cambria"/>
                <a:sym typeface="Wingdings" pitchFamily="2" charset="2"/>
              </a:rPr>
              <a:t>• </a:t>
            </a:r>
            <a:r>
              <a:rPr lang="en-US" sz="2000" dirty="0" smtClean="0">
                <a:solidFill>
                  <a:srgbClr val="C00000"/>
                </a:solidFill>
                <a:sym typeface="Wingdings" pitchFamily="2" charset="2"/>
              </a:rPr>
              <a:t>(</a:t>
            </a:r>
            <a:r>
              <a:rPr lang="en-US" sz="2000" dirty="0" err="1">
                <a:solidFill>
                  <a:srgbClr val="C00000"/>
                </a:solidFill>
                <a:sym typeface="Wingdings" pitchFamily="2" charset="2"/>
              </a:rPr>
              <a:t>photodissociation</a:t>
            </a:r>
            <a:r>
              <a:rPr lang="en-US" sz="2000" dirty="0">
                <a:solidFill>
                  <a:srgbClr val="C00000"/>
                </a:solidFill>
                <a:sym typeface="Wingdings" pitchFamily="2" charset="2"/>
              </a:rPr>
              <a:t> of CFC-12</a:t>
            </a:r>
            <a:r>
              <a:rPr lang="en-US" sz="2000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</a:p>
          <a:p>
            <a:r>
              <a:rPr lang="en-US" dirty="0" smtClean="0"/>
              <a:t>The highly reactive chlorine atom (free radical) goes on to react with an ozone molecule. The chlorine atom can later regenerate by reaction with an oxygen atom:</a:t>
            </a:r>
          </a:p>
          <a:p>
            <a:pPr lvl="1"/>
            <a:r>
              <a:rPr lang="en-US" dirty="0" err="1"/>
              <a:t>Cl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/>
              <a:t> + 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</a:t>
            </a:r>
            <a:r>
              <a:rPr lang="en-US" dirty="0" err="1"/>
              <a:t>ClO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/>
              <a:t>+ O</a:t>
            </a:r>
            <a:r>
              <a:rPr lang="en-US" baseline="-25000" dirty="0"/>
              <a:t>2</a:t>
            </a:r>
            <a:endParaRPr lang="en-US" dirty="0"/>
          </a:p>
          <a:p>
            <a:pPr lvl="1"/>
            <a:r>
              <a:rPr lang="en-US" dirty="0" err="1"/>
              <a:t>ClO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/>
              <a:t> + O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O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 err="1"/>
              <a:t>Cl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</a:p>
          <a:p>
            <a:pPr lvl="1"/>
            <a:r>
              <a:rPr lang="en-US" dirty="0" smtClean="0"/>
              <a:t>Overall: </a:t>
            </a:r>
            <a:r>
              <a:rPr lang="en-US" b="1" dirty="0" smtClean="0"/>
              <a:t>O</a:t>
            </a:r>
            <a:r>
              <a:rPr lang="en-US" b="1" baseline="-25000" dirty="0" smtClean="0"/>
              <a:t>3</a:t>
            </a:r>
            <a:r>
              <a:rPr lang="en-US" b="1" dirty="0" smtClean="0"/>
              <a:t> </a:t>
            </a:r>
            <a:r>
              <a:rPr lang="en-US" b="1" dirty="0"/>
              <a:t>+ O</a:t>
            </a:r>
            <a:r>
              <a:rPr lang="en-US" b="1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</a:t>
            </a:r>
            <a:r>
              <a:rPr lang="en-US" b="1" dirty="0"/>
              <a:t> 2O</a:t>
            </a:r>
            <a:r>
              <a:rPr lang="en-US" b="1" baseline="-25000" dirty="0"/>
              <a:t>2</a:t>
            </a:r>
            <a:endParaRPr lang="en-US" b="1" dirty="0"/>
          </a:p>
          <a:p>
            <a:pPr lvl="1"/>
            <a:endParaRPr lang="en-US" dirty="0">
              <a:solidFill>
                <a:srgbClr val="C00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4221088"/>
            <a:ext cx="40679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This is a chain reaction. One photon initiates the formation of one chlorine atom, which can then destroy thousands of ozone molecules, as the chlorine is regenerated by collision with O</a:t>
            </a:r>
            <a:r>
              <a:rPr lang="en-US" sz="2000" baseline="-25000" dirty="0" smtClean="0">
                <a:solidFill>
                  <a:srgbClr val="C00000"/>
                </a:solidFill>
              </a:rPr>
              <a:t>2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atoms, which are abundant in the stratosphere. 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842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E9.2 – Chlorine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10600" cy="4495800"/>
          </a:xfrm>
        </p:spPr>
        <p:txBody>
          <a:bodyPr/>
          <a:lstStyle/>
          <a:p>
            <a:r>
              <a:rPr lang="en-US" dirty="0" smtClean="0"/>
              <a:t>Ozone is also depleted by reaction with the </a:t>
            </a:r>
            <a:r>
              <a:rPr lang="en-US" dirty="0" err="1" smtClean="0"/>
              <a:t>oxychlorine</a:t>
            </a:r>
            <a:r>
              <a:rPr lang="en-US" dirty="0" smtClean="0"/>
              <a:t> radicals, </a:t>
            </a:r>
            <a:r>
              <a:rPr lang="en-US" dirty="0" err="1"/>
              <a:t>ClO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, to form chorine dioxide</a:t>
            </a:r>
            <a:endParaRPr lang="en-US" dirty="0" smtClean="0">
              <a:solidFill>
                <a:srgbClr val="C00000"/>
              </a:solidFill>
              <a:latin typeface="Cambria"/>
            </a:endParaRPr>
          </a:p>
          <a:p>
            <a:pPr lvl="1"/>
            <a:r>
              <a:rPr lang="en-US" dirty="0" err="1" smtClean="0"/>
              <a:t>ClO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 </a:t>
            </a:r>
            <a:r>
              <a:rPr lang="en-US" dirty="0"/>
              <a:t>+ 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ClO</a:t>
            </a:r>
            <a:r>
              <a:rPr lang="en-US" baseline="-25000" dirty="0" smtClean="0"/>
              <a:t>2</a:t>
            </a:r>
            <a:r>
              <a:rPr lang="en-US" dirty="0" smtClean="0"/>
              <a:t>+ 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The Chlorine radical, </a:t>
            </a:r>
            <a:r>
              <a:rPr lang="en-US" dirty="0" err="1"/>
              <a:t>Cl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, will not continue to remove ozone indefinitely as the cycle is eventually broken by collisions with other species. </a:t>
            </a:r>
          </a:p>
          <a:p>
            <a:pPr lvl="1"/>
            <a:r>
              <a:rPr lang="en-US" dirty="0" err="1"/>
              <a:t>ClO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/>
              <a:t> + 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NO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ClONO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 lvl="1"/>
            <a:r>
              <a:rPr lang="en-US" dirty="0" err="1"/>
              <a:t>Cl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 + CH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HCl</a:t>
            </a:r>
            <a:r>
              <a:rPr lang="en-US" dirty="0" smtClean="0">
                <a:sym typeface="Wingdings" pitchFamily="2" charset="2"/>
              </a:rPr>
              <a:t> + 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 lvl="1"/>
            <a:r>
              <a:rPr lang="en-US" dirty="0" err="1"/>
              <a:t>Cl</a:t>
            </a:r>
            <a:r>
              <a:rPr lang="en-US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/>
              <a:t> + 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HCl</a:t>
            </a:r>
            <a:r>
              <a:rPr lang="en-US" dirty="0">
                <a:sym typeface="Wingdings" pitchFamily="2" charset="2"/>
              </a:rPr>
              <a:t> + </a:t>
            </a:r>
            <a:r>
              <a:rPr lang="en-US" dirty="0" smtClean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dirty="0" smtClean="0"/>
              <a:t>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3934123"/>
            <a:ext cx="360039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2000" dirty="0" err="1">
                <a:solidFill>
                  <a:srgbClr val="C00000"/>
                </a:solidFill>
              </a:rPr>
              <a:t>HCl</a:t>
            </a:r>
            <a:r>
              <a:rPr lang="en-US" sz="2000" dirty="0">
                <a:solidFill>
                  <a:srgbClr val="C00000"/>
                </a:solidFill>
              </a:rPr>
              <a:t> and ClONO</a:t>
            </a:r>
            <a:r>
              <a:rPr lang="en-US" sz="2000" baseline="-25000" dirty="0">
                <a:solidFill>
                  <a:srgbClr val="C00000"/>
                </a:solidFill>
              </a:rPr>
              <a:t>2</a:t>
            </a:r>
            <a:r>
              <a:rPr lang="en-US" sz="2000" dirty="0">
                <a:solidFill>
                  <a:srgbClr val="C00000"/>
                </a:solidFill>
              </a:rPr>
              <a:t> are ‘sink’ compounds which temporarily ‘lock-up’ the </a:t>
            </a:r>
            <a:r>
              <a:rPr lang="en-US" sz="2000" dirty="0" err="1">
                <a:solidFill>
                  <a:srgbClr val="C00000"/>
                </a:solidFill>
              </a:rPr>
              <a:t>Cl</a:t>
            </a:r>
            <a:r>
              <a:rPr lang="en-US" sz="2000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sz="2000" dirty="0">
                <a:solidFill>
                  <a:srgbClr val="C00000"/>
                </a:solidFill>
              </a:rPr>
              <a:t> and </a:t>
            </a:r>
            <a:r>
              <a:rPr lang="en-US" sz="2000" dirty="0" err="1">
                <a:solidFill>
                  <a:srgbClr val="C00000"/>
                </a:solidFill>
              </a:rPr>
              <a:t>ClO</a:t>
            </a:r>
            <a:r>
              <a:rPr lang="en-US" sz="2000" dirty="0">
                <a:solidFill>
                  <a:srgbClr val="C00000"/>
                </a:solidFill>
                <a:latin typeface="Cambria"/>
              </a:rPr>
              <a:t>•</a:t>
            </a:r>
            <a:r>
              <a:rPr lang="en-US" sz="2000" dirty="0">
                <a:solidFill>
                  <a:srgbClr val="C00000"/>
                </a:solidFill>
              </a:rPr>
              <a:t> radicals. Atmospheric conditions can force release of these radicals. This is the basis of seasonal variation in ozone depletion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56735"/>
      </p:ext>
    </p:extLst>
  </p:cSld>
  <p:clrMapOvr>
    <a:masterClrMapping/>
  </p:clrMapOvr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6684</TotalTime>
  <Words>1240</Words>
  <Application>Microsoft Office PowerPoint</Application>
  <PresentationFormat>On-screen Show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Blueprint</vt:lpstr>
      <vt:lpstr>Topic E –  Enviro Chemistry Part 9 – Further Ozone for HL</vt:lpstr>
      <vt:lpstr>E9 Ozone depletion - 1 hour</vt:lpstr>
      <vt:lpstr>E9.1 – Wavelength and Frequency</vt:lpstr>
      <vt:lpstr>E9.1 – Inverse Relationship</vt:lpstr>
      <vt:lpstr>E9.1 – Energy to break bonds</vt:lpstr>
      <vt:lpstr>E9.1 – Resonance of Ozone</vt:lpstr>
      <vt:lpstr>E9.2 – Mechanism for O3 depletion</vt:lpstr>
      <vt:lpstr>E9.2 – Chlorine Photodissociation</vt:lpstr>
      <vt:lpstr>E9.2 – Chlorine Compounds</vt:lpstr>
      <vt:lpstr>E9.2 – N2O Ozone Depletion</vt:lpstr>
      <vt:lpstr>E9.3 – Polar Ozone</vt:lpstr>
      <vt:lpstr>E9.3 – Polar Vortex</vt:lpstr>
      <vt:lpstr>E9.3 – Polar Vortex</vt:lpstr>
      <vt:lpstr>E9.3 – Polar Stratospheric Clouds</vt:lpstr>
      <vt:lpstr>E9.3 – Winter/Spring at Polar Latitudes</vt:lpstr>
      <vt:lpstr>E9.3 – Summer at Polar Latitudes</vt:lpstr>
    </vt:vector>
  </TitlesOfParts>
  <Company>Great Barr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A-Level Chemistry (A1)  ATOMIC STRUCTURE</dc:title>
  <dc:creator>Administration</dc:creator>
  <cp:lastModifiedBy>Brakke</cp:lastModifiedBy>
  <cp:revision>207</cp:revision>
  <dcterms:created xsi:type="dcterms:W3CDTF">2011-02-18T00:29:27Z</dcterms:created>
  <dcterms:modified xsi:type="dcterms:W3CDTF">2011-02-22T15:32:02Z</dcterms:modified>
</cp:coreProperties>
</file>